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Walter Turncoat"/>
      <p:regular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WalterTurncoat-regular.fntdata"/><Relationship Id="rId21" Type="http://schemas.openxmlformats.org/officeDocument/2006/relationships/slide" Target="slides/slide17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b8c3415ac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b8c3415a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b852f475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b852f47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b852f475b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b852f475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file_id = 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'1gWf1-JUqdgjs55L2GrD1RdZQZENtUy2k'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URL id.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gdown --id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gWf1-JUqdgjs55L2GrD1RdZQZENtUy2k -O response.json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b852f475b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b852f475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file_id = 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'1gWf1-JUqdgjs55L2GrD1RdZQZENtUy2k'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URL id.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gdown --id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gWf1-JUqdgjs55L2GrD1RdZQZENtUy2k -O response.json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b8c3415ac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b8c3415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b8c3415ac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b8c3415a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b8c3415ac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b8c3415a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file_id = 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'1gWf1-JUqdgjs55L2GrD1RdZQZENtUy2k'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URL id.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gdown --id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gWf1-JUqdgjs55L2GrD1RdZQZENtUy2k -O response.json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b8c3415ac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b8c3415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file_id = 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'1gWf1-JUqdgjs55L2GrD1RdZQZENtUy2k'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URL id.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gdown --id </a:t>
            </a:r>
            <a:r>
              <a:rPr lang="en" sz="1050">
                <a:solidFill>
                  <a:srgbClr val="098658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gWf1-JUqdgjs55L2GrD1RdZQZENtUy2k -O response.json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1" Type="http://schemas.openxmlformats.org/officeDocument/2006/relationships/image" Target="../media/image21.png"/><Relationship Id="rId10" Type="http://schemas.openxmlformats.org/officeDocument/2006/relationships/image" Target="../media/image32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rect b="b" l="l" r="r" t="t"/>
              <a:pathLst>
                <a:path extrusionOk="0" h="12002" w="11144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rect b="b" l="l" r="r" t="t"/>
              <a:pathLst>
                <a:path extrusionOk="0" h="8914" w="2972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rect b="b" l="l" r="r" t="t"/>
              <a:pathLst>
                <a:path extrusionOk="0" h="8914" w="2972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rect b="b" l="l" r="r" t="t"/>
              <a:pathLst>
                <a:path extrusionOk="0" h="4910" w="969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rect b="b" l="l" r="r" t="t"/>
              <a:pathLst>
                <a:path extrusionOk="0" h="8914" w="2972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rect b="b" l="l" r="r" t="t"/>
              <a:pathLst>
                <a:path extrusionOk="0" h="12002" w="11144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9" name="Google Shape;179;p11"/>
            <p:cNvSpPr/>
            <p:nvPr/>
          </p:nvSpPr>
          <p:spPr>
            <a:xfrm flipH="1" rot="-772385">
              <a:off x="7297125" y="4931449"/>
              <a:ext cx="242258" cy="122754"/>
            </a:xfrm>
            <a:custGeom>
              <a:rect b="b" l="l" r="r" t="t"/>
              <a:pathLst>
                <a:path extrusionOk="0" h="4910" w="969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rect b="b" l="l" r="r" t="t"/>
              <a:pathLst>
                <a:path extrusionOk="0" h="8914" w="2972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fmla="val 0" name="adj1"/>
                <a:gd fmla="val 1085293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fmla="val 0" name="adj1"/>
                <a:gd fmla="val 1085293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CUSTOM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flipH="1" rot="10145659">
              <a:off x="8744442" y="3784239"/>
              <a:ext cx="271074" cy="302024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" name="Google Shape;44;p3"/>
            <p:cNvSpPr/>
            <p:nvPr/>
          </p:nvSpPr>
          <p:spPr>
            <a:xfrm flipH="1" rot="8639560">
              <a:off x="1450801" y="3422808"/>
              <a:ext cx="383356" cy="248314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fmla="val 0" name="adj1"/>
                <a:gd fmla="val 1085293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/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>
            <p:ph idx="1" type="body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indent="-3810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indent="-3810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indent="-3810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indent="-3810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indent="-38100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indent="-38100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indent="-38100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indent="-38100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flipH="1" rot="10145659">
              <a:off x="7432735" y="3653264"/>
              <a:ext cx="271074" cy="302024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flipH="1" rot="10145659">
              <a:off x="8668242" y="3860439"/>
              <a:ext cx="271074" cy="302024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/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6"/>
          <p:cNvSpPr txBox="1"/>
          <p:nvPr>
            <p:ph idx="1" type="body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4" name="Google Shape;84;p6"/>
          <p:cNvSpPr txBox="1"/>
          <p:nvPr>
            <p:ph idx="2" type="body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5" name="Google Shape;85;p6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7"/>
          <p:cNvSpPr txBox="1"/>
          <p:nvPr>
            <p:ph idx="2" type="body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/>
          <p:nvPr>
            <p:ph idx="3" type="body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flipH="1" rot="5652216">
              <a:off x="7426337" y="4025462"/>
              <a:ext cx="250048" cy="278597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8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rect b="b" l="l" r="r" t="t"/>
                <a:pathLst>
                  <a:path extrusionOk="0" h="13716" w="4857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cap="rnd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rect b="b" l="l" r="r" t="t"/>
              <a:pathLst>
                <a:path extrusionOk="0" h="3516" w="1534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Round">
  <p:cSld name="TITLE_ONL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rect b="b" l="l" r="r" t="t"/>
              <a:pathLst>
                <a:path extrusionOk="0" h="12002" w="11144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rect b="b" l="l" r="r" t="t"/>
              <a:pathLst>
                <a:path extrusionOk="0" h="11144" w="10002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/>
          <p:nvPr>
            <p:ph idx="1" type="body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rect b="b" l="l" r="r" t="t"/>
              <a:pathLst>
                <a:path extrusionOk="0" h="5715" w="12288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rect b="b" l="l" r="r" t="t"/>
              <a:pathLst>
                <a:path extrusionOk="0" h="10035" w="10178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rect b="b" l="l" r="r" t="t"/>
              <a:pathLst>
                <a:path extrusionOk="0" h="13716" w="4857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cap="rnd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rect b="b" l="l" r="r" t="t"/>
              <a:pathLst>
                <a:path extrusionOk="0" h="16288" w="25146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rect b="b" l="l" r="r" t="t"/>
              <a:pathLst>
                <a:path extrusionOk="0" h="1267301" w="1262894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rect b="b" l="l" r="r" t="t"/>
              <a:pathLst>
                <a:path extrusionOk="0" h="257519" w="248016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rect b="b" l="l" r="r" t="t"/>
              <a:pathLst>
                <a:path extrusionOk="0" h="600" w="3318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cap="rnd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ctrTitle"/>
          </p:nvPr>
        </p:nvSpPr>
        <p:spPr>
          <a:xfrm>
            <a:off x="2112400" y="793100"/>
            <a:ext cx="5064900" cy="355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last lesson at cs112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ctrTitle"/>
          </p:nvPr>
        </p:nvSpPr>
        <p:spPr>
          <a:xfrm>
            <a:off x="2332650" y="1316900"/>
            <a:ext cx="44787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2</a:t>
            </a:r>
            <a:r>
              <a:rPr lang="en">
                <a:solidFill>
                  <a:schemeClr val="accent6"/>
                </a:solidFill>
              </a:rPr>
              <a:t>.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and Remove the line</a:t>
            </a:r>
            <a:endParaRPr/>
          </a:p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3"/>
                </a:solidFill>
              </a:rPr>
              <a:t>Let’s start!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idx="4294967295" type="ctrTitle"/>
          </p:nvPr>
        </p:nvSpPr>
        <p:spPr>
          <a:xfrm>
            <a:off x="776100" y="2185250"/>
            <a:ext cx="79143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HOUGH TRANSFORM</a:t>
            </a:r>
            <a:endParaRPr sz="6000"/>
          </a:p>
        </p:txBody>
      </p:sp>
      <p:sp>
        <p:nvSpPr>
          <p:cNvPr id="295" name="Google Shape;295;p23"/>
          <p:cNvSpPr/>
          <p:nvPr/>
        </p:nvSpPr>
        <p:spPr>
          <a:xfrm>
            <a:off x="4572730" y="596117"/>
            <a:ext cx="1270110" cy="1287020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96" name="Google Shape;296;p23"/>
          <p:cNvSpPr/>
          <p:nvPr/>
        </p:nvSpPr>
        <p:spPr>
          <a:xfrm rot="1473044">
            <a:off x="3417912" y="1238722"/>
            <a:ext cx="742605" cy="72336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4327079" y="473125"/>
            <a:ext cx="325095" cy="315909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98" name="Google Shape;298;p23"/>
          <p:cNvSpPr/>
          <p:nvPr/>
        </p:nvSpPr>
        <p:spPr>
          <a:xfrm rot="2486868">
            <a:off x="4118016" y="1906598"/>
            <a:ext cx="231308" cy="22477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299" name="Google Shape;299;p23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</a:t>
            </a:r>
            <a:r>
              <a:rPr lang="en"/>
              <a:t>OF HOUGH TRANSFORM</a:t>
            </a:r>
            <a:endParaRPr/>
          </a:p>
        </p:txBody>
      </p:sp>
      <p:sp>
        <p:nvSpPr>
          <p:cNvPr id="305" name="Google Shape;305;p24"/>
          <p:cNvSpPr txBox="1"/>
          <p:nvPr>
            <p:ph idx="1" type="body"/>
          </p:nvPr>
        </p:nvSpPr>
        <p:spPr>
          <a:xfrm>
            <a:off x="548125" y="1052875"/>
            <a:ext cx="19212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Không gian Ảnh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 txBox="1"/>
          <p:nvPr>
            <p:ph idx="3" type="body"/>
          </p:nvPr>
        </p:nvSpPr>
        <p:spPr>
          <a:xfrm>
            <a:off x="3700400" y="1052875"/>
            <a:ext cx="20781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Không gian Hough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763900"/>
            <a:ext cx="4488352" cy="174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" y="3129578"/>
            <a:ext cx="4488347" cy="174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400" y="1379300"/>
            <a:ext cx="1770926" cy="2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325" y="1379300"/>
            <a:ext cx="926475" cy="2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OF HOUGH TRANFORM</a:t>
            </a:r>
            <a:endParaRPr/>
          </a:p>
        </p:txBody>
      </p:sp>
      <p:sp>
        <p:nvSpPr>
          <p:cNvPr id="317" name="Google Shape;317;p25"/>
          <p:cNvSpPr txBox="1"/>
          <p:nvPr>
            <p:ph idx="1" type="body"/>
          </p:nvPr>
        </p:nvSpPr>
        <p:spPr>
          <a:xfrm>
            <a:off x="548125" y="1052875"/>
            <a:ext cx="19212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Không gian Ảnh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 txBox="1"/>
          <p:nvPr>
            <p:ph idx="3" type="body"/>
          </p:nvPr>
        </p:nvSpPr>
        <p:spPr>
          <a:xfrm>
            <a:off x="3700400" y="1052875"/>
            <a:ext cx="2078100" cy="3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Không gian Hough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38" y="1438150"/>
            <a:ext cx="6258273" cy="26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4339100" y="321888"/>
            <a:ext cx="2727600" cy="17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</a:t>
            </a:r>
            <a:r>
              <a:rPr lang="en"/>
              <a:t>iful!!</a:t>
            </a:r>
            <a:endParaRPr/>
          </a:p>
        </p:txBody>
      </p:sp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28" y="791450"/>
            <a:ext cx="5340099" cy="39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ctrTitle"/>
          </p:nvPr>
        </p:nvSpPr>
        <p:spPr>
          <a:xfrm>
            <a:off x="2332650" y="1316900"/>
            <a:ext cx="47634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</a:t>
            </a:r>
            <a:r>
              <a:rPr lang="en">
                <a:solidFill>
                  <a:schemeClr val="accent6"/>
                </a:solidFill>
              </a:rPr>
              <a:t>.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CLUSTERING FOR EACH DISTRICT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 txBox="1"/>
          <p:nvPr>
            <p:ph idx="1" type="subTitle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3"/>
                </a:solidFill>
              </a:rPr>
              <a:t>Let’s start!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idx="1" type="body"/>
          </p:nvPr>
        </p:nvSpPr>
        <p:spPr>
          <a:xfrm>
            <a:off x="1700475" y="2337775"/>
            <a:ext cx="2509800" cy="13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K-MEANS</a:t>
            </a:r>
            <a:endParaRPr b="1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</a:pPr>
            <a:r>
              <a:rPr b="1" lang="en">
                <a:solidFill>
                  <a:schemeClr val="accent1"/>
                </a:solidFill>
              </a:rPr>
              <a:t>WHAT</a:t>
            </a:r>
            <a:endParaRPr b="1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</a:pPr>
            <a:r>
              <a:rPr b="1" lang="en">
                <a:solidFill>
                  <a:schemeClr val="accent1"/>
                </a:solidFill>
              </a:rPr>
              <a:t>HOW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8"/>
          <p:cNvSpPr txBox="1"/>
          <p:nvPr>
            <p:ph type="title"/>
          </p:nvPr>
        </p:nvSpPr>
        <p:spPr>
          <a:xfrm>
            <a:off x="1140900" y="243075"/>
            <a:ext cx="66927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r>
              <a:rPr lang="en"/>
              <a:t> FOR EACH DISTRICT</a:t>
            </a:r>
            <a:endParaRPr/>
          </a:p>
        </p:txBody>
      </p:sp>
      <p:sp>
        <p:nvSpPr>
          <p:cNvPr id="340" name="Google Shape;340;p28"/>
          <p:cNvSpPr txBox="1"/>
          <p:nvPr>
            <p:ph idx="2" type="body"/>
          </p:nvPr>
        </p:nvSpPr>
        <p:spPr>
          <a:xfrm>
            <a:off x="4918775" y="2032625"/>
            <a:ext cx="2509800" cy="13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DBSCAN</a:t>
            </a:r>
            <a:endParaRPr b="1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b="1" lang="en">
                <a:solidFill>
                  <a:schemeClr val="accent3"/>
                </a:solidFill>
              </a:rPr>
              <a:t>WHAT</a:t>
            </a:r>
            <a:endParaRPr b="1">
              <a:solidFill>
                <a:schemeClr val="accent3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-"/>
            </a:pPr>
            <a:r>
              <a:rPr b="1" lang="en">
                <a:solidFill>
                  <a:schemeClr val="accent3"/>
                </a:solidFill>
              </a:rPr>
              <a:t>HOW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548125" y="423800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Kmeans: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What?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Parameter vs HyperParameter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How?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 today?</a:t>
            </a:r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4819275" y="1313600"/>
            <a:ext cx="2836200" cy="28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 Ứng dụng các kiến thức của môn học vào dự án</a:t>
            </a:r>
            <a:endParaRPr/>
          </a:p>
        </p:txBody>
      </p:sp>
      <p:sp>
        <p:nvSpPr>
          <p:cNvPr id="229" name="Google Shape;229;p14"/>
          <p:cNvSpPr txBox="1"/>
          <p:nvPr>
            <p:ph idx="1" type="body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Mô phỏng một dự án thực tế, các vấn đề thực tế</a:t>
            </a:r>
            <a:endParaRPr/>
          </a:p>
        </p:txBody>
      </p:sp>
      <p:sp>
        <p:nvSpPr>
          <p:cNvPr id="230" name="Google Shape;230;p14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>
            <p:ph type="ctrTitle"/>
          </p:nvPr>
        </p:nvSpPr>
        <p:spPr>
          <a:xfrm>
            <a:off x="2332650" y="1316900"/>
            <a:ext cx="44787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1.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Knowledge</a:t>
            </a:r>
            <a:endParaRPr/>
          </a:p>
        </p:txBody>
      </p:sp>
      <p:sp>
        <p:nvSpPr>
          <p:cNvPr id="236" name="Google Shape;236;p15"/>
          <p:cNvSpPr txBox="1"/>
          <p:nvPr>
            <p:ph idx="1" type="subTitle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3"/>
                </a:solidFill>
              </a:rPr>
              <a:t>Let’s start!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/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Xử lý dữ liệu…….</a:t>
            </a:r>
            <a:endParaRPr/>
          </a:p>
        </p:txBody>
      </p:sp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/>
              <a:t>Ôi không, tên file bị ẩn đi rồi.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/>
              <a:t>Hãy giúp team kiểm tra đây là dữ liệu gì nhé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/>
              <a:t>Thời gian 10p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Vận dụng các kiến thức về Python, Google,...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/>
          <p:nvPr/>
        </p:nvSpPr>
        <p:spPr>
          <a:xfrm>
            <a:off x="607500" y="1083749"/>
            <a:ext cx="6379369" cy="3038991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"/>
          <p:cNvSpPr txBox="1"/>
          <p:nvPr>
            <p:ph type="title"/>
          </p:nvPr>
        </p:nvSpPr>
        <p:spPr>
          <a:xfrm>
            <a:off x="230175" y="233400"/>
            <a:ext cx="1087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250" name="Google Shape;250;p17"/>
          <p:cNvSpPr/>
          <p:nvPr/>
        </p:nvSpPr>
        <p:spPr>
          <a:xfrm>
            <a:off x="5364005" y="2371864"/>
            <a:ext cx="621600" cy="1581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our office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" name="Google Shape;251;p17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67556" y="205067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23031" y="3331800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17506" y="186207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92231" y="225102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85931" y="353217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32181" y="3569675"/>
            <a:ext cx="155870" cy="1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99" y="797275"/>
            <a:ext cx="5230374" cy="38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/>
          <p:nvPr>
            <p:ph idx="1" type="body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Đây là dữ li</a:t>
            </a:r>
            <a:r>
              <a:rPr lang="en"/>
              <a:t>ệu clicked trên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Google map, khu vực 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tp Hồ Chí Minh</a:t>
            </a:r>
            <a:endParaRPr/>
          </a:p>
        </p:txBody>
      </p:sp>
      <p:sp>
        <p:nvSpPr>
          <p:cNvPr id="269" name="Google Shape;269;p19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type="title"/>
          </p:nvPr>
        </p:nvSpPr>
        <p:spPr>
          <a:xfrm>
            <a:off x="548125" y="423800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Project: Xử lý dữ liệu clicked -&gt; Phân 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ích hot-location của mỗi quận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5" name="Google Shape;275;p20"/>
          <p:cNvSpPr txBox="1"/>
          <p:nvPr>
            <p:ph idx="1" type="body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H</a:t>
            </a:r>
            <a:r>
              <a:rPr lang="en"/>
              <a:t>ỏi: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Dữ liệu click tại sao lại có những đường thẳng vô lý thế ? Ở đâu ra nó, vì sao có nó???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Đáp: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Đó là vết tích của các crawler.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idx="1" type="body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Hỏi: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ậy nó có ảnh hưởng gì không???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Đáp: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Có, không ai l</a:t>
            </a:r>
            <a:r>
              <a:rPr lang="en"/>
              <a:t>ại muốn xử lý dữ liệu của máy tính cả. Ở đây chúng ta phân tích hành vi con người qua dữ liệu, nên phải tìm ra dữ liệu chỉ của con người.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21"/>
          <p:cNvSpPr txBox="1"/>
          <p:nvPr>
            <p:ph type="title"/>
          </p:nvPr>
        </p:nvSpPr>
        <p:spPr>
          <a:xfrm>
            <a:off x="548125" y="423800"/>
            <a:ext cx="61671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Project: Xử lý dữ liệu clicked -&gt; Phân tích hot-location của mỗi quận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